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8"/>
  </p:notesMasterIdLst>
  <p:sldIdLst>
    <p:sldId id="299" r:id="rId2"/>
    <p:sldId id="300" r:id="rId3"/>
    <p:sldId id="301" r:id="rId4"/>
    <p:sldId id="302" r:id="rId5"/>
    <p:sldId id="303" r:id="rId6"/>
    <p:sldId id="272" r:id="rId7"/>
  </p:sldIdLst>
  <p:sldSz cx="12192000" cy="6858000"/>
  <p:notesSz cx="9144000" cy="68580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1088" autoAdjust="0"/>
  </p:normalViewPr>
  <p:slideViewPr>
    <p:cSldViewPr snapToGrid="0" showGuides="1">
      <p:cViewPr varScale="1">
        <p:scale>
          <a:sx n="116" d="100"/>
          <a:sy n="116" d="100"/>
        </p:scale>
        <p:origin x="1000" y="192"/>
      </p:cViewPr>
      <p:guideLst/>
    </p:cSldViewPr>
  </p:slideViewPr>
  <p:outlineViewPr>
    <p:cViewPr>
      <p:scale>
        <a:sx n="33" d="100"/>
        <a:sy n="33" d="100"/>
      </p:scale>
      <p:origin x="0" y="0"/>
    </p:cViewPr>
  </p:outlineViewPr>
  <p:notesTextViewPr>
    <p:cViewPr>
      <p:scale>
        <a:sx n="1" d="1"/>
        <a:sy n="1" d="1"/>
      </p:scale>
      <p:origin x="0" y="-128"/>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One of the key features of DHIS2 is data collection. But how are data entered into DHIS2?</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89646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In this video, we'll show you how to use the data entry app to enter some basic aggregate data, including different ways the app helps to make sure the data you're entering is correct, and how to navigate around data entry forms.</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38538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spcBef>
                <a:spcPts val="1200"/>
              </a:spcBef>
              <a:spcAft>
                <a:spcPts val="1200"/>
              </a:spcAft>
            </a:pPr>
            <a:r>
              <a:rPr lang="en-US" noProof="0" dirty="0"/>
              <a:t>To get started, log in to DHIS2. Using the apps menu in the top right corner, find the Data Entry app by scrolling through the list of applications or using the search field and click the icon. </a:t>
            </a:r>
          </a:p>
          <a:p>
            <a:pPr rtl="0">
              <a:spcBef>
                <a:spcPts val="1200"/>
              </a:spcBef>
              <a:spcAft>
                <a:spcPts val="1200"/>
              </a:spcAft>
            </a:pPr>
            <a:endParaRPr lang="en-US" noProof="0" dirty="0"/>
          </a:p>
          <a:p>
            <a:pPr rtl="0">
              <a:spcBef>
                <a:spcPts val="1200"/>
              </a:spcBef>
              <a:spcAft>
                <a:spcPts val="1200"/>
              </a:spcAft>
            </a:pPr>
            <a:r>
              <a:rPr lang="en-US" noProof="0" dirty="0"/>
              <a:t>Once the app is opened, you can select the dimensions, the organization unit, dataset and period to open a data entry form. You'll need to select the dimensions in a specific order. </a:t>
            </a:r>
          </a:p>
          <a:p>
            <a:pPr rtl="0">
              <a:spcBef>
                <a:spcPts val="1200"/>
              </a:spcBef>
              <a:spcAft>
                <a:spcPts val="1200"/>
              </a:spcAft>
            </a:pPr>
            <a:endParaRPr lang="en-US" noProof="0" dirty="0"/>
          </a:p>
          <a:p>
            <a:pPr rtl="0">
              <a:spcBef>
                <a:spcPts val="1200"/>
              </a:spcBef>
              <a:spcAft>
                <a:spcPts val="1200"/>
              </a:spcAft>
            </a:pPr>
            <a:r>
              <a:rPr lang="en-US" noProof="0" dirty="0"/>
              <a:t>First, select the organization unit that you are entering data for. This is done in the organization unit hierarchy on the left-hand side. </a:t>
            </a:r>
          </a:p>
          <a:p>
            <a:pPr rtl="0">
              <a:spcBef>
                <a:spcPts val="1200"/>
              </a:spcBef>
              <a:spcAft>
                <a:spcPts val="1200"/>
              </a:spcAft>
            </a:pPr>
            <a:endParaRPr lang="en-US" noProof="0" dirty="0"/>
          </a:p>
          <a:p>
            <a:pPr rtl="0">
              <a:spcBef>
                <a:spcPts val="1200"/>
              </a:spcBef>
              <a:spcAft>
                <a:spcPts val="1200"/>
              </a:spcAft>
            </a:pPr>
            <a:r>
              <a:rPr lang="en-US" noProof="0" dirty="0"/>
              <a:t>By clicking the plus icon, you can expand the hierarchy levels to find the organization unit where you would like to enter data. Then click on the organization unit to select it. </a:t>
            </a:r>
          </a:p>
          <a:p>
            <a:pPr rtl="0">
              <a:spcBef>
                <a:spcPts val="1200"/>
              </a:spcBef>
              <a:spcAft>
                <a:spcPts val="1200"/>
              </a:spcAft>
            </a:pPr>
            <a:endParaRPr lang="en-US" noProof="0" dirty="0"/>
          </a:p>
          <a:p>
            <a:pPr rtl="0">
              <a:spcBef>
                <a:spcPts val="1200"/>
              </a:spcBef>
              <a:spcAft>
                <a:spcPts val="1200"/>
              </a:spcAft>
            </a:pPr>
            <a:r>
              <a:rPr lang="en-US" noProof="0" dirty="0"/>
              <a:t>You can also use the search icon above the hierarchy to search for a particular organization unit. Simply start typing the name of the organization unit in the search box, and then click to select the one that you are looking for. </a:t>
            </a:r>
          </a:p>
          <a:p>
            <a:pPr rtl="0">
              <a:spcBef>
                <a:spcPts val="1200"/>
              </a:spcBef>
              <a:spcAft>
                <a:spcPts val="1200"/>
              </a:spcAft>
            </a:pPr>
            <a:endParaRPr lang="en-US" noProof="0" dirty="0"/>
          </a:p>
          <a:p>
            <a:pPr rtl="0">
              <a:spcBef>
                <a:spcPts val="1200"/>
              </a:spcBef>
              <a:spcAft>
                <a:spcPts val="1200"/>
              </a:spcAft>
            </a:pPr>
            <a:r>
              <a:rPr lang="en-US" noProof="0" dirty="0"/>
              <a:t>When an organization unit has been selected, its name will turn orange in the hierarchy and it will also populate the organization unit field in the green dimension box. </a:t>
            </a:r>
          </a:p>
          <a:p>
            <a:pPr rtl="0">
              <a:spcBef>
                <a:spcPts val="1200"/>
              </a:spcBef>
              <a:spcAft>
                <a:spcPts val="1200"/>
              </a:spcAft>
            </a:pPr>
            <a:endParaRPr lang="en-US" noProof="0" dirty="0"/>
          </a:p>
          <a:p>
            <a:pPr rtl="0">
              <a:spcBef>
                <a:spcPts val="1200"/>
              </a:spcBef>
              <a:spcAft>
                <a:spcPts val="1200"/>
              </a:spcAft>
            </a:pPr>
            <a:r>
              <a:rPr lang="en-US" noProof="0" dirty="0"/>
              <a:t>The next dimension to select is the dataset. The datasets available to you at the organization unit you selected will appear in the dropdown list. </a:t>
            </a:r>
          </a:p>
          <a:p>
            <a:pPr rtl="0">
              <a:spcBef>
                <a:spcPts val="1200"/>
              </a:spcBef>
              <a:spcAft>
                <a:spcPts val="1200"/>
              </a:spcAft>
            </a:pPr>
            <a:endParaRPr lang="en-US" noProof="0" dirty="0"/>
          </a:p>
          <a:p>
            <a:pPr rtl="0">
              <a:spcBef>
                <a:spcPts val="1200"/>
              </a:spcBef>
              <a:spcAft>
                <a:spcPts val="1200"/>
              </a:spcAft>
            </a:pPr>
            <a:r>
              <a:rPr lang="en-US" noProof="0" dirty="0"/>
              <a:t>Because each dataset is typically related to specific services, the list of datasets available at each organization unit will change depending on the kinds of services provided there, as well as which datasets you have access to based on your user role. </a:t>
            </a:r>
          </a:p>
          <a:p>
            <a:pPr rtl="0">
              <a:spcBef>
                <a:spcPts val="1200"/>
              </a:spcBef>
              <a:spcAft>
                <a:spcPts val="1200"/>
              </a:spcAft>
            </a:pPr>
            <a:endParaRPr lang="en-US" noProof="0" dirty="0"/>
          </a:p>
          <a:p>
            <a:pPr rtl="0">
              <a:spcBef>
                <a:spcPts val="1200"/>
              </a:spcBef>
              <a:spcAft>
                <a:spcPts val="1200"/>
              </a:spcAft>
            </a:pPr>
            <a:r>
              <a:rPr lang="en-US" noProof="0" dirty="0"/>
              <a:t>For this example, select EPI Immunization. Next, select the period you would like to enter data for. The dataset you choose predetermines the period type available based on how frequently data for that form are collected. </a:t>
            </a:r>
          </a:p>
          <a:p>
            <a:pPr rtl="0">
              <a:spcBef>
                <a:spcPts val="1200"/>
              </a:spcBef>
              <a:spcAft>
                <a:spcPts val="1200"/>
              </a:spcAft>
            </a:pPr>
            <a:endParaRPr lang="en-US" noProof="0" dirty="0"/>
          </a:p>
          <a:p>
            <a:pPr rtl="0">
              <a:spcBef>
                <a:spcPts val="1200"/>
              </a:spcBef>
              <a:spcAft>
                <a:spcPts val="1200"/>
              </a:spcAft>
            </a:pPr>
            <a:r>
              <a:rPr lang="en-US" noProof="0" dirty="0"/>
              <a:t>The immunization dataset is collected monthly, so you need to select the particular month you'll be entering data for. You can use the Previous and Next Year buttons to move through different years if needed. </a:t>
            </a:r>
          </a:p>
          <a:p>
            <a:pPr rtl="0">
              <a:spcBef>
                <a:spcPts val="1200"/>
              </a:spcBef>
              <a:spcAft>
                <a:spcPts val="1200"/>
              </a:spcAft>
            </a:pPr>
            <a:endParaRPr lang="en-US" noProof="0" dirty="0"/>
          </a:p>
          <a:p>
            <a:pPr rtl="0">
              <a:spcBef>
                <a:spcPts val="1200"/>
              </a:spcBef>
              <a:spcAft>
                <a:spcPts val="1200"/>
              </a:spcAft>
            </a:pPr>
            <a:r>
              <a:rPr lang="en-US" noProof="0" dirty="0"/>
              <a:t>Let's select a month to enter data. Since our form contains multiple sections, we can also see an additional dropdown menu at the top of the form, filter on section. </a:t>
            </a:r>
          </a:p>
          <a:p>
            <a:pPr rtl="0">
              <a:spcBef>
                <a:spcPts val="1200"/>
              </a:spcBef>
              <a:spcAft>
                <a:spcPts val="1200"/>
              </a:spcAft>
            </a:pPr>
            <a:endParaRPr lang="en-US" noProof="0" dirty="0"/>
          </a:p>
          <a:p>
            <a:pPr rtl="0">
              <a:spcBef>
                <a:spcPts val="1200"/>
              </a:spcBef>
              <a:spcAft>
                <a:spcPts val="1200"/>
              </a:spcAft>
            </a:pPr>
            <a:r>
              <a:rPr lang="en-US" noProof="0" dirty="0"/>
              <a:t>This can be used to quickly go to a particular section of the form to enter data. If you want to select a different section, or see the entire form again, simply return to the filter on section dropdown, and update your selection. </a:t>
            </a:r>
          </a:p>
          <a:p>
            <a:pPr rtl="0">
              <a:spcBef>
                <a:spcPts val="1200"/>
              </a:spcBef>
              <a:spcAft>
                <a:spcPts val="1200"/>
              </a:spcAft>
            </a:pPr>
            <a:endParaRPr lang="en-US" noProof="0" dirty="0"/>
          </a:p>
          <a:p>
            <a:pPr rtl="0">
              <a:spcBef>
                <a:spcPts val="1200"/>
              </a:spcBef>
              <a:spcAft>
                <a:spcPts val="1200"/>
              </a:spcAft>
            </a:pPr>
            <a:r>
              <a:rPr lang="en-US" noProof="0" dirty="0"/>
              <a:t>The different types of forms will be covered in more detail in the customization course. Once the dataset is open, you can start entering data. </a:t>
            </a:r>
          </a:p>
          <a:p>
            <a:pPr rtl="0">
              <a:spcBef>
                <a:spcPts val="1200"/>
              </a:spcBef>
              <a:spcAft>
                <a:spcPts val="1200"/>
              </a:spcAft>
            </a:pPr>
            <a:endParaRPr lang="en-US" noProof="0" dirty="0"/>
          </a:p>
          <a:p>
            <a:pPr rtl="0">
              <a:spcBef>
                <a:spcPts val="1200"/>
              </a:spcBef>
              <a:spcAft>
                <a:spcPts val="1200"/>
              </a:spcAft>
            </a:pPr>
            <a:r>
              <a:rPr lang="en-US" noProof="0" dirty="0"/>
              <a:t>To enter a data value, you simply need to select the field and the form where you want to enter data and then enter the value. You can click each field with your cursor to enter data or you can switch between the fields by using the up and down arrow keys or the Tab key. </a:t>
            </a:r>
          </a:p>
          <a:p>
            <a:pPr rtl="0">
              <a:spcBef>
                <a:spcPts val="1200"/>
              </a:spcBef>
              <a:spcAft>
                <a:spcPts val="1200"/>
              </a:spcAft>
            </a:pPr>
            <a:endParaRPr lang="en-US" noProof="0" dirty="0"/>
          </a:p>
          <a:p>
            <a:pPr rtl="0">
              <a:spcBef>
                <a:spcPts val="1200"/>
              </a:spcBef>
              <a:spcAft>
                <a:spcPts val="1200"/>
              </a:spcAft>
            </a:pPr>
            <a:r>
              <a:rPr lang="en-US" noProof="0" dirty="0"/>
              <a:t>Pressing Tab will move the cursor to the next field and pressing Shift + Tab will move the cursor back to the previous field. A gray box means that the data entry has been disabled for this field. </a:t>
            </a:r>
          </a:p>
          <a:p>
            <a:pPr rtl="0">
              <a:spcBef>
                <a:spcPts val="1200"/>
              </a:spcBef>
              <a:spcAft>
                <a:spcPts val="1200"/>
              </a:spcAft>
            </a:pPr>
            <a:endParaRPr lang="en-US" noProof="0" dirty="0"/>
          </a:p>
          <a:p>
            <a:pPr rtl="0">
              <a:spcBef>
                <a:spcPts val="1200"/>
              </a:spcBef>
              <a:spcAft>
                <a:spcPts val="1200"/>
              </a:spcAft>
            </a:pPr>
            <a:r>
              <a:rPr lang="en-US" noProof="0" dirty="0"/>
              <a:t>So it is locked and can't be changed. You will notice that you cannot click on these gray fields. And if you are using Tab, or the arrow keys to navigate the form, your cursor will automatically skip over them to the next available field. </a:t>
            </a:r>
          </a:p>
          <a:p>
            <a:pPr rtl="0">
              <a:spcBef>
                <a:spcPts val="1200"/>
              </a:spcBef>
              <a:spcAft>
                <a:spcPts val="1200"/>
              </a:spcAft>
            </a:pPr>
            <a:endParaRPr lang="en-US" noProof="0" dirty="0"/>
          </a:p>
          <a:p>
            <a:pPr rtl="0">
              <a:spcBef>
                <a:spcPts val="1200"/>
              </a:spcBef>
              <a:spcAft>
                <a:spcPts val="1200"/>
              </a:spcAft>
            </a:pPr>
            <a:r>
              <a:rPr lang="en-US" noProof="0" dirty="0"/>
              <a:t>When you enter data into a field, the field should turn green. This means that the data value has been saved. Data values are saved automatically in DHIS2 as you enter them. </a:t>
            </a:r>
          </a:p>
          <a:p>
            <a:pPr rtl="0">
              <a:spcBef>
                <a:spcPts val="1200"/>
              </a:spcBef>
              <a:spcAft>
                <a:spcPts val="1200"/>
              </a:spcAft>
            </a:pPr>
            <a:endParaRPr lang="en-US" noProof="0" dirty="0"/>
          </a:p>
          <a:p>
            <a:pPr rtl="0">
              <a:spcBef>
                <a:spcPts val="1200"/>
              </a:spcBef>
              <a:spcAft>
                <a:spcPts val="1200"/>
              </a:spcAft>
            </a:pPr>
            <a:r>
              <a:rPr lang="en-US" noProof="0" dirty="0"/>
              <a:t>So there's no need to click a Save button and you aren't at risk of losing any of your work. If the field is yellow, that means the system is in the process of saving the value but it isn't saved yet. </a:t>
            </a:r>
          </a:p>
          <a:p>
            <a:pPr rtl="0">
              <a:spcBef>
                <a:spcPts val="1200"/>
              </a:spcBef>
              <a:spcAft>
                <a:spcPts val="1200"/>
              </a:spcAft>
            </a:pPr>
            <a:endParaRPr lang="en-US" noProof="0" dirty="0"/>
          </a:p>
          <a:p>
            <a:pPr rtl="0">
              <a:spcBef>
                <a:spcPts val="1200"/>
              </a:spcBef>
              <a:spcAft>
                <a:spcPts val="1200"/>
              </a:spcAft>
            </a:pPr>
            <a:r>
              <a:rPr lang="en-US" noProof="0" dirty="0"/>
              <a:t>In most cases, this will only last for a moment. If you enter an invalid value, such as text instead of a number in a numeric value cell, the system will display a message indicating the correct value type for that field. </a:t>
            </a:r>
          </a:p>
          <a:p>
            <a:pPr rtl="0">
              <a:spcBef>
                <a:spcPts val="1200"/>
              </a:spcBef>
              <a:spcAft>
                <a:spcPts val="1200"/>
              </a:spcAft>
            </a:pPr>
            <a:endParaRPr lang="en-US" noProof="0" dirty="0"/>
          </a:p>
          <a:p>
            <a:pPr rtl="0">
              <a:spcBef>
                <a:spcPts val="1200"/>
              </a:spcBef>
              <a:spcAft>
                <a:spcPts val="1200"/>
              </a:spcAft>
            </a:pPr>
            <a:r>
              <a:rPr lang="en-US" noProof="0" dirty="0"/>
              <a:t>The field will also turn yellow, indicating that the invalid value you entered has not been saved. And if you enter a value that is outside a predetermined range for a specific field, you will get a popup message saying that the value is out of range and the field will turn orange. </a:t>
            </a:r>
          </a:p>
          <a:p>
            <a:pPr rtl="0">
              <a:spcBef>
                <a:spcPts val="1200"/>
              </a:spcBef>
              <a:spcAft>
                <a:spcPts val="1200"/>
              </a:spcAft>
            </a:pPr>
            <a:endParaRPr lang="en-US" noProof="0" dirty="0"/>
          </a:p>
          <a:p>
            <a:pPr rtl="0">
              <a:spcBef>
                <a:spcPts val="1200"/>
              </a:spcBef>
              <a:spcAft>
                <a:spcPts val="1200"/>
              </a:spcAft>
            </a:pPr>
            <a:r>
              <a:rPr lang="en-US" noProof="0" dirty="0"/>
              <a:t>This indicates that your entry may be incorrect. Double check your entry. If that value is incorrect, then correct it. </a:t>
            </a:r>
          </a:p>
          <a:p>
            <a:pPr rtl="0">
              <a:spcBef>
                <a:spcPts val="1200"/>
              </a:spcBef>
              <a:spcAft>
                <a:spcPts val="1200"/>
              </a:spcAft>
            </a:pPr>
            <a:endParaRPr lang="en-US" noProof="0" dirty="0"/>
          </a:p>
          <a:p>
            <a:pPr rtl="0">
              <a:spcBef>
                <a:spcPts val="1200"/>
              </a:spcBef>
              <a:spcAft>
                <a:spcPts val="1200"/>
              </a:spcAft>
            </a:pPr>
            <a:r>
              <a:rPr lang="en-US" noProof="0" dirty="0"/>
              <a:t>If you confirm that the value is correct, it is useful to add a comment to document this. You will learn how to add comments on data values in the next video. </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566791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solidFill>
                  <a:srgbClr val="000000"/>
                </a:solidFill>
                <a:effectLst/>
                <a:sym typeface=""/>
              </a:rPr>
              <a:t>In summary, to enter aggregate data, you first need to open the Data Entry app from the Apps menu. Then select the organization unit, the dataset and the period. </a:t>
            </a:r>
          </a:p>
          <a:p>
            <a:endParaRPr lang="en-US" noProof="0" dirty="0">
              <a:solidFill>
                <a:srgbClr val="000000"/>
              </a:solidFill>
              <a:effectLst/>
              <a:sym typeface=""/>
            </a:endParaRPr>
          </a:p>
          <a:p>
            <a:r>
              <a:rPr lang="en-US" noProof="0" dirty="0">
                <a:solidFill>
                  <a:srgbClr val="000000"/>
                </a:solidFill>
                <a:effectLst/>
                <a:sym typeface=""/>
              </a:rPr>
              <a:t>When entering data, the green color means your value has been saved. Yellow means that it is not saved yet. </a:t>
            </a:r>
            <a:r>
              <a:rPr lang="en-US" noProof="0">
                <a:solidFill>
                  <a:srgbClr val="000000"/>
                </a:solidFill>
                <a:effectLst/>
                <a:sym typeface=""/>
              </a:rPr>
              <a:t>Orange means that the value entered is out of range. </a:t>
            </a:r>
            <a:r>
              <a:rPr lang="en-US" noProof="0" dirty="0">
                <a:solidFill>
                  <a:srgbClr val="000000"/>
                </a:solidFill>
                <a:effectLst/>
                <a:sym typeface=""/>
              </a:rPr>
              <a:t>And gray means the field is locked. </a:t>
            </a:r>
          </a:p>
          <a:p>
            <a:endParaRPr lang="en-US" noProof="0" dirty="0">
              <a:solidFill>
                <a:srgbClr val="000000"/>
              </a:solidFill>
              <a:effectLst/>
              <a:sym typeface=""/>
            </a:endParaRPr>
          </a:p>
          <a:p>
            <a:r>
              <a:rPr lang="en-US" noProof="0" dirty="0">
                <a:solidFill>
                  <a:srgbClr val="000000"/>
                </a:solidFill>
                <a:effectLst/>
                <a:sym typeface=""/>
              </a:rPr>
              <a:t>In addition to clicking or using Tab to move between form fields, for forms with multiple sections, you can use the Filter on section option to view a specific section of the form.</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019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33"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6.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49994"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Data Entry app: The basics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FE86-9192-4E57-A455-C923248C59FB}"/>
              </a:ext>
            </a:extLst>
          </p:cNvPr>
          <p:cNvSpPr>
            <a:spLocks noGrp="1"/>
          </p:cNvSpPr>
          <p:nvPr>
            <p:ph type="title"/>
          </p:nvPr>
        </p:nvSpPr>
        <p:spPr/>
        <p:txBody>
          <a:bodyPr/>
          <a:lstStyle/>
          <a:p>
            <a:r>
              <a:rPr lang="en-US" dirty="0"/>
              <a:t>Data collection in DHIS2</a:t>
            </a:r>
          </a:p>
        </p:txBody>
      </p:sp>
      <p:sp>
        <p:nvSpPr>
          <p:cNvPr id="46" name="TextBox 45">
            <a:extLst>
              <a:ext uri="{FF2B5EF4-FFF2-40B4-BE49-F238E27FC236}">
                <a16:creationId xmlns:a16="http://schemas.microsoft.com/office/drawing/2014/main" id="{1BA175E0-DB54-41BD-BF57-2B92A4ECA6D5}"/>
              </a:ext>
            </a:extLst>
          </p:cNvPr>
          <p:cNvSpPr txBox="1"/>
          <p:nvPr/>
        </p:nvSpPr>
        <p:spPr>
          <a:xfrm>
            <a:off x="6096000" y="3167057"/>
            <a:ext cx="3679370" cy="830997"/>
          </a:xfrm>
          <a:prstGeom prst="rect">
            <a:avLst/>
          </a:prstGeom>
          <a:noFill/>
        </p:spPr>
        <p:txBody>
          <a:bodyPr wrap="square" rtlCol="0">
            <a:spAutoFit/>
          </a:bodyPr>
          <a:lstStyle/>
          <a:p>
            <a:pPr>
              <a:buClr>
                <a:srgbClr val="008CCF"/>
              </a:buClr>
            </a:pPr>
            <a:r>
              <a:rPr lang="en-US" sz="2400" dirty="0"/>
              <a:t>How are data entered into DHIS2?</a:t>
            </a:r>
          </a:p>
        </p:txBody>
      </p:sp>
      <p:grpSp>
        <p:nvGrpSpPr>
          <p:cNvPr id="6" name="Group 5">
            <a:extLst>
              <a:ext uri="{FF2B5EF4-FFF2-40B4-BE49-F238E27FC236}">
                <a16:creationId xmlns:a16="http://schemas.microsoft.com/office/drawing/2014/main" id="{D5B17052-C4EB-4E5F-BD56-342D4203FC9D}"/>
              </a:ext>
            </a:extLst>
          </p:cNvPr>
          <p:cNvGrpSpPr/>
          <p:nvPr/>
        </p:nvGrpSpPr>
        <p:grpSpPr>
          <a:xfrm>
            <a:off x="3477591" y="2633742"/>
            <a:ext cx="1729409" cy="2742109"/>
            <a:chOff x="3477591" y="2633742"/>
            <a:chExt cx="1729409" cy="2742109"/>
          </a:xfrm>
        </p:grpSpPr>
        <p:grpSp>
          <p:nvGrpSpPr>
            <p:cNvPr id="77" name="Graphic 69" descr="Database with solid fill">
              <a:extLst>
                <a:ext uri="{FF2B5EF4-FFF2-40B4-BE49-F238E27FC236}">
                  <a16:creationId xmlns:a16="http://schemas.microsoft.com/office/drawing/2014/main" id="{DC223FDD-149C-4413-8BF2-8A8EB4E2E7CC}"/>
                </a:ext>
              </a:extLst>
            </p:cNvPr>
            <p:cNvGrpSpPr/>
            <p:nvPr/>
          </p:nvGrpSpPr>
          <p:grpSpPr>
            <a:xfrm>
              <a:off x="3587874" y="2633742"/>
              <a:ext cx="1508843" cy="2047715"/>
              <a:chOff x="3113880" y="2253301"/>
              <a:chExt cx="533400" cy="723900"/>
            </a:xfrm>
            <a:solidFill>
              <a:srgbClr val="276696"/>
            </a:solidFill>
          </p:grpSpPr>
          <p:sp>
            <p:nvSpPr>
              <p:cNvPr id="78" name="Freeform: Shape 77">
                <a:extLst>
                  <a:ext uri="{FF2B5EF4-FFF2-40B4-BE49-F238E27FC236}">
                    <a16:creationId xmlns:a16="http://schemas.microsoft.com/office/drawing/2014/main" id="{95F7C38C-D0EB-4A66-B6A2-7E4860BDA735}"/>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0169741C-D1DE-4702-8ACD-84CADA50EF12}"/>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82C395C5-7165-4D9D-897C-9623BC65F601}"/>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D41E72DD-DA32-4844-B1C1-FAACC23AEAA9}"/>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dirty="0"/>
              </a:p>
            </p:txBody>
          </p:sp>
        </p:grpSp>
        <p:pic>
          <p:nvPicPr>
            <p:cNvPr id="82" name="Picture 2">
              <a:extLst>
                <a:ext uri="{FF2B5EF4-FFF2-40B4-BE49-F238E27FC236}">
                  <a16:creationId xmlns:a16="http://schemas.microsoft.com/office/drawing/2014/main" id="{F8BED9A8-C8AB-4305-825B-A0704028B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591" y="4849259"/>
              <a:ext cx="1729409" cy="526592"/>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spd="slow" p14:dur="2000" advTm="8453"/>
    </mc:Choice>
    <mc:Fallback xmlns="">
      <p:transition spd="slow" advTm="84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CD68-0BA0-4393-88CB-1DB01CC996C4}"/>
              </a:ext>
            </a:extLst>
          </p:cNvPr>
          <p:cNvSpPr>
            <a:spLocks noGrp="1"/>
          </p:cNvSpPr>
          <p:nvPr>
            <p:ph type="title"/>
          </p:nvPr>
        </p:nvSpPr>
        <p:spPr/>
        <p:txBody>
          <a:bodyPr/>
          <a:lstStyle/>
          <a:p>
            <a:r>
              <a:rPr lang="en-US" dirty="0"/>
              <a:t>In this video, you will see…</a:t>
            </a:r>
          </a:p>
        </p:txBody>
      </p:sp>
      <p:pic>
        <p:nvPicPr>
          <p:cNvPr id="5" name="Picture 4" descr="A picture containing icon&#10;&#10;Description automatically generated">
            <a:extLst>
              <a:ext uri="{FF2B5EF4-FFF2-40B4-BE49-F238E27FC236}">
                <a16:creationId xmlns:a16="http://schemas.microsoft.com/office/drawing/2014/main" id="{CF8BA993-9F06-466A-9357-8D3FAB271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0600" y="2288933"/>
            <a:ext cx="3387538" cy="3387538"/>
          </a:xfrm>
          <a:prstGeom prst="rect">
            <a:avLst/>
          </a:prstGeom>
        </p:spPr>
      </p:pic>
      <p:sp>
        <p:nvSpPr>
          <p:cNvPr id="6" name="Rectangle: Rounded Corners 5">
            <a:extLst>
              <a:ext uri="{FF2B5EF4-FFF2-40B4-BE49-F238E27FC236}">
                <a16:creationId xmlns:a16="http://schemas.microsoft.com/office/drawing/2014/main" id="{DD29B465-7A86-4169-943F-BBFB94C6D62F}"/>
              </a:ext>
            </a:extLst>
          </p:cNvPr>
          <p:cNvSpPr/>
          <p:nvPr/>
        </p:nvSpPr>
        <p:spPr>
          <a:xfrm>
            <a:off x="2719929" y="197009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Entry App </a:t>
            </a:r>
          </a:p>
        </p:txBody>
      </p:sp>
      <p:sp>
        <p:nvSpPr>
          <p:cNvPr id="7" name="TextBox 6">
            <a:extLst>
              <a:ext uri="{FF2B5EF4-FFF2-40B4-BE49-F238E27FC236}">
                <a16:creationId xmlns:a16="http://schemas.microsoft.com/office/drawing/2014/main" id="{B2498492-7E99-4E43-A466-0EC4D375D635}"/>
              </a:ext>
            </a:extLst>
          </p:cNvPr>
          <p:cNvSpPr txBox="1"/>
          <p:nvPr/>
        </p:nvSpPr>
        <p:spPr>
          <a:xfrm>
            <a:off x="5981700" y="2345340"/>
            <a:ext cx="3679370"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How to use the data entry app</a:t>
            </a:r>
          </a:p>
        </p:txBody>
      </p:sp>
      <p:sp>
        <p:nvSpPr>
          <p:cNvPr id="8" name="TextBox 7">
            <a:extLst>
              <a:ext uri="{FF2B5EF4-FFF2-40B4-BE49-F238E27FC236}">
                <a16:creationId xmlns:a16="http://schemas.microsoft.com/office/drawing/2014/main" id="{D7882C98-ABF3-429F-B799-3FB71EE90D14}"/>
              </a:ext>
            </a:extLst>
          </p:cNvPr>
          <p:cNvSpPr txBox="1"/>
          <p:nvPr/>
        </p:nvSpPr>
        <p:spPr>
          <a:xfrm>
            <a:off x="5981700" y="3381313"/>
            <a:ext cx="4114800"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How to make sure data entered is correct</a:t>
            </a:r>
          </a:p>
        </p:txBody>
      </p:sp>
      <p:sp>
        <p:nvSpPr>
          <p:cNvPr id="9" name="TextBox 8">
            <a:extLst>
              <a:ext uri="{FF2B5EF4-FFF2-40B4-BE49-F238E27FC236}">
                <a16:creationId xmlns:a16="http://schemas.microsoft.com/office/drawing/2014/main" id="{88D0A5D5-C6E1-4F5A-9FC1-3B39D1506AA7}"/>
              </a:ext>
            </a:extLst>
          </p:cNvPr>
          <p:cNvSpPr txBox="1"/>
          <p:nvPr/>
        </p:nvSpPr>
        <p:spPr>
          <a:xfrm>
            <a:off x="5981700" y="4417286"/>
            <a:ext cx="4114800"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How to navigate around data entry forms</a:t>
            </a:r>
          </a:p>
        </p:txBody>
      </p:sp>
    </p:spTree>
    <p:custDataLst>
      <p:tags r:id="rId1"/>
    </p:custDataLst>
    <p:extLst>
      <p:ext uri="{BB962C8B-B14F-4D97-AF65-F5344CB8AC3E}">
        <p14:creationId xmlns:p14="http://schemas.microsoft.com/office/powerpoint/2010/main" val="1020898465"/>
      </p:ext>
    </p:extLst>
  </p:cSld>
  <p:clrMapOvr>
    <a:masterClrMapping/>
  </p:clrMapOvr>
  <mc:AlternateContent xmlns:mc="http://schemas.openxmlformats.org/markup-compatibility/2006" xmlns:p14="http://schemas.microsoft.com/office/powerpoint/2010/main">
    <mc:Choice Requires="p14">
      <p:transition spd="slow" p14:dur="2000" advTm="17555"/>
    </mc:Choice>
    <mc:Fallback xmlns="">
      <p:transition spd="slow" advTm="175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F1019D-3DF9-330D-8EFD-2701A8173CBA}"/>
              </a:ext>
            </a:extLst>
          </p:cNvPr>
          <p:cNvSpPr txBox="1"/>
          <p:nvPr/>
        </p:nvSpPr>
        <p:spPr>
          <a:xfrm>
            <a:off x="5244029" y="3426246"/>
            <a:ext cx="1459054"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a:t>
            </a:r>
          </a:p>
        </p:txBody>
      </p:sp>
    </p:spTree>
    <p:custDataLst>
      <p:tags r:id="rId1"/>
    </p:custDataLst>
    <p:extLst>
      <p:ext uri="{BB962C8B-B14F-4D97-AF65-F5344CB8AC3E}">
        <p14:creationId xmlns:p14="http://schemas.microsoft.com/office/powerpoint/2010/main" val="1169321352"/>
      </p:ext>
    </p:extLst>
  </p:cSld>
  <p:clrMapOvr>
    <a:masterClrMapping/>
  </p:clrMapOvr>
  <mc:AlternateContent xmlns:mc="http://schemas.openxmlformats.org/markup-compatibility/2006" xmlns:p14="http://schemas.microsoft.com/office/powerpoint/2010/main">
    <mc:Choice Requires="p14">
      <p:transition spd="slow" p14:dur="1250" advTm="318000"/>
    </mc:Choice>
    <mc:Fallback xmlns="">
      <p:transition spd="slow" advTm="31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a:r>
              <a:rPr lang="en-US" dirty="0"/>
              <a:t>Summary</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032000" y="1363405"/>
            <a:ext cx="4343400" cy="461665"/>
          </a:xfrm>
          <a:prstGeom prst="rect">
            <a:avLst/>
          </a:prstGeom>
          <a:noFill/>
        </p:spPr>
        <p:txBody>
          <a:bodyPr wrap="square" rtlCol="0">
            <a:spAutoFit/>
          </a:bodyPr>
          <a:lstStyle/>
          <a:p>
            <a:pPr algn="l">
              <a:buClr>
                <a:srgbClr val="008CCF"/>
              </a:buClr>
            </a:pPr>
            <a:r>
              <a:rPr lang="en-US" sz="2400" dirty="0"/>
              <a:t>To enter aggregate data:</a:t>
            </a:r>
          </a:p>
        </p:txBody>
      </p:sp>
      <p:sp>
        <p:nvSpPr>
          <p:cNvPr id="24" name="TextBox 23">
            <a:extLst>
              <a:ext uri="{FF2B5EF4-FFF2-40B4-BE49-F238E27FC236}">
                <a16:creationId xmlns:a16="http://schemas.microsoft.com/office/drawing/2014/main" id="{5A53BDD7-D93F-44BA-A334-1335A11003C4}"/>
              </a:ext>
            </a:extLst>
          </p:cNvPr>
          <p:cNvSpPr txBox="1"/>
          <p:nvPr/>
        </p:nvSpPr>
        <p:spPr>
          <a:xfrm>
            <a:off x="1651000" y="2163465"/>
            <a:ext cx="4445000" cy="2180405"/>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n-US" sz="2400" dirty="0"/>
              <a:t>Open the Data Entry app</a:t>
            </a:r>
          </a:p>
          <a:p>
            <a:pPr marL="457200" indent="-457200" algn="l">
              <a:lnSpc>
                <a:spcPts val="3300"/>
              </a:lnSpc>
              <a:buClr>
                <a:srgbClr val="008CCF"/>
              </a:buClr>
              <a:buFont typeface="+mj-lt"/>
              <a:buAutoNum type="arabicPeriod"/>
            </a:pPr>
            <a:r>
              <a:rPr lang="en-US" sz="2400" dirty="0"/>
              <a:t>Select the </a:t>
            </a:r>
            <a:r>
              <a:rPr lang="en-US" sz="2400" dirty="0" err="1"/>
              <a:t>organisation</a:t>
            </a:r>
            <a:r>
              <a:rPr lang="en-US" sz="2400" dirty="0"/>
              <a:t> unit</a:t>
            </a:r>
          </a:p>
          <a:p>
            <a:pPr marL="457200" indent="-457200" algn="l">
              <a:lnSpc>
                <a:spcPts val="3300"/>
              </a:lnSpc>
              <a:buClr>
                <a:srgbClr val="008CCF"/>
              </a:buClr>
              <a:buFont typeface="+mj-lt"/>
              <a:buAutoNum type="arabicPeriod"/>
            </a:pPr>
            <a:r>
              <a:rPr lang="en-US" sz="2400" dirty="0"/>
              <a:t>Select the data set</a:t>
            </a:r>
          </a:p>
          <a:p>
            <a:pPr marL="457200" indent="-457200" algn="l">
              <a:lnSpc>
                <a:spcPts val="3300"/>
              </a:lnSpc>
              <a:buClr>
                <a:srgbClr val="008CCF"/>
              </a:buClr>
              <a:buFont typeface="+mj-lt"/>
              <a:buAutoNum type="arabicPeriod"/>
            </a:pPr>
            <a:r>
              <a:rPr lang="en-US" sz="2400" dirty="0"/>
              <a:t>Select the period</a:t>
            </a:r>
          </a:p>
        </p:txBody>
      </p:sp>
      <p:sp>
        <p:nvSpPr>
          <p:cNvPr id="26" name="Rectangle 25">
            <a:extLst>
              <a:ext uri="{FF2B5EF4-FFF2-40B4-BE49-F238E27FC236}">
                <a16:creationId xmlns:a16="http://schemas.microsoft.com/office/drawing/2014/main" id="{C51B08FA-FCD3-4D93-A2B8-020A822F895B}"/>
              </a:ext>
            </a:extLst>
          </p:cNvPr>
          <p:cNvSpPr/>
          <p:nvPr/>
        </p:nvSpPr>
        <p:spPr>
          <a:xfrm>
            <a:off x="6223000" y="2262567"/>
            <a:ext cx="1308100" cy="39863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0BFF239-B69B-4788-9DA0-F8FF6C05DA2B}"/>
              </a:ext>
            </a:extLst>
          </p:cNvPr>
          <p:cNvSpPr/>
          <p:nvPr/>
        </p:nvSpPr>
        <p:spPr>
          <a:xfrm>
            <a:off x="6223000" y="2798000"/>
            <a:ext cx="1308100" cy="39863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0F0160F-C359-419F-AE6A-9CDC33C251B6}"/>
              </a:ext>
            </a:extLst>
          </p:cNvPr>
          <p:cNvSpPr/>
          <p:nvPr/>
        </p:nvSpPr>
        <p:spPr>
          <a:xfrm>
            <a:off x="6223000" y="3333433"/>
            <a:ext cx="1308100" cy="3986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BFF33F8-D1C7-4A4B-AB3F-B43E7999B28C}"/>
              </a:ext>
            </a:extLst>
          </p:cNvPr>
          <p:cNvSpPr/>
          <p:nvPr/>
        </p:nvSpPr>
        <p:spPr>
          <a:xfrm>
            <a:off x="6223000" y="3868865"/>
            <a:ext cx="1308100" cy="3986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9087FB63-34E8-4765-91C1-EF9E7BC0C802}"/>
              </a:ext>
            </a:extLst>
          </p:cNvPr>
          <p:cNvSpPr txBox="1"/>
          <p:nvPr/>
        </p:nvSpPr>
        <p:spPr>
          <a:xfrm>
            <a:off x="6127750" y="1363405"/>
            <a:ext cx="4343400" cy="461665"/>
          </a:xfrm>
          <a:prstGeom prst="rect">
            <a:avLst/>
          </a:prstGeom>
          <a:noFill/>
        </p:spPr>
        <p:txBody>
          <a:bodyPr wrap="square" rtlCol="0">
            <a:spAutoFit/>
          </a:bodyPr>
          <a:lstStyle/>
          <a:p>
            <a:pPr algn="l">
              <a:buClr>
                <a:srgbClr val="008CCF"/>
              </a:buClr>
            </a:pPr>
            <a:r>
              <a:rPr lang="en-US" sz="2400" dirty="0"/>
              <a:t>When entering data:</a:t>
            </a:r>
          </a:p>
        </p:txBody>
      </p:sp>
      <p:sp>
        <p:nvSpPr>
          <p:cNvPr id="31" name="TextBox 30">
            <a:extLst>
              <a:ext uri="{FF2B5EF4-FFF2-40B4-BE49-F238E27FC236}">
                <a16:creationId xmlns:a16="http://schemas.microsoft.com/office/drawing/2014/main" id="{77475532-464A-4602-A052-63EF1189DFDD}"/>
              </a:ext>
            </a:extLst>
          </p:cNvPr>
          <p:cNvSpPr txBox="1"/>
          <p:nvPr/>
        </p:nvSpPr>
        <p:spPr>
          <a:xfrm>
            <a:off x="7708900" y="2200402"/>
            <a:ext cx="2832100" cy="461665"/>
          </a:xfrm>
          <a:prstGeom prst="rect">
            <a:avLst/>
          </a:prstGeom>
          <a:noFill/>
        </p:spPr>
        <p:txBody>
          <a:bodyPr wrap="square" rtlCol="0">
            <a:spAutoFit/>
          </a:bodyPr>
          <a:lstStyle/>
          <a:p>
            <a:pPr algn="l">
              <a:buClr>
                <a:srgbClr val="008CCF"/>
              </a:buClr>
            </a:pPr>
            <a:r>
              <a:rPr lang="en-US" sz="2400" dirty="0"/>
              <a:t>Value saved</a:t>
            </a:r>
          </a:p>
        </p:txBody>
      </p:sp>
      <p:sp>
        <p:nvSpPr>
          <p:cNvPr id="32" name="TextBox 31">
            <a:extLst>
              <a:ext uri="{FF2B5EF4-FFF2-40B4-BE49-F238E27FC236}">
                <a16:creationId xmlns:a16="http://schemas.microsoft.com/office/drawing/2014/main" id="{7D037AFF-491D-4635-849F-21F74F3644B6}"/>
              </a:ext>
            </a:extLst>
          </p:cNvPr>
          <p:cNvSpPr txBox="1"/>
          <p:nvPr/>
        </p:nvSpPr>
        <p:spPr>
          <a:xfrm>
            <a:off x="7708900" y="2746051"/>
            <a:ext cx="2832100" cy="461665"/>
          </a:xfrm>
          <a:prstGeom prst="rect">
            <a:avLst/>
          </a:prstGeom>
          <a:noFill/>
        </p:spPr>
        <p:txBody>
          <a:bodyPr wrap="square" rtlCol="0">
            <a:spAutoFit/>
          </a:bodyPr>
          <a:lstStyle/>
          <a:p>
            <a:pPr algn="l">
              <a:buClr>
                <a:srgbClr val="008CCF"/>
              </a:buClr>
            </a:pPr>
            <a:r>
              <a:rPr lang="en-US" sz="2400" dirty="0"/>
              <a:t>Not saved yet</a:t>
            </a:r>
          </a:p>
        </p:txBody>
      </p:sp>
      <p:sp>
        <p:nvSpPr>
          <p:cNvPr id="33" name="TextBox 32">
            <a:extLst>
              <a:ext uri="{FF2B5EF4-FFF2-40B4-BE49-F238E27FC236}">
                <a16:creationId xmlns:a16="http://schemas.microsoft.com/office/drawing/2014/main" id="{A4D94F5E-5B5F-4ABF-85C5-5E74727DE4E1}"/>
              </a:ext>
            </a:extLst>
          </p:cNvPr>
          <p:cNvSpPr txBox="1"/>
          <p:nvPr/>
        </p:nvSpPr>
        <p:spPr>
          <a:xfrm>
            <a:off x="7708900" y="3291700"/>
            <a:ext cx="2832100" cy="830997"/>
          </a:xfrm>
          <a:prstGeom prst="rect">
            <a:avLst/>
          </a:prstGeom>
          <a:noFill/>
        </p:spPr>
        <p:txBody>
          <a:bodyPr wrap="square" rtlCol="0">
            <a:spAutoFit/>
          </a:bodyPr>
          <a:lstStyle/>
          <a:p>
            <a:pPr algn="l">
              <a:buClr>
                <a:srgbClr val="008CCF"/>
              </a:buClr>
            </a:pPr>
            <a:r>
              <a:rPr lang="en-US" sz="2400" dirty="0"/>
              <a:t>Value out of range</a:t>
            </a:r>
          </a:p>
        </p:txBody>
      </p:sp>
      <p:sp>
        <p:nvSpPr>
          <p:cNvPr id="34" name="TextBox 33">
            <a:extLst>
              <a:ext uri="{FF2B5EF4-FFF2-40B4-BE49-F238E27FC236}">
                <a16:creationId xmlns:a16="http://schemas.microsoft.com/office/drawing/2014/main" id="{A8F0E3F2-F307-4015-BCB9-671609A60C90}"/>
              </a:ext>
            </a:extLst>
          </p:cNvPr>
          <p:cNvSpPr txBox="1"/>
          <p:nvPr/>
        </p:nvSpPr>
        <p:spPr>
          <a:xfrm>
            <a:off x="7708900" y="3837349"/>
            <a:ext cx="2832100" cy="461665"/>
          </a:xfrm>
          <a:prstGeom prst="rect">
            <a:avLst/>
          </a:prstGeom>
          <a:noFill/>
        </p:spPr>
        <p:txBody>
          <a:bodyPr wrap="square" rtlCol="0">
            <a:spAutoFit/>
          </a:bodyPr>
          <a:lstStyle/>
          <a:p>
            <a:pPr algn="l">
              <a:buClr>
                <a:srgbClr val="008CCF"/>
              </a:buClr>
            </a:pPr>
            <a:r>
              <a:rPr lang="en-US" sz="2400" dirty="0"/>
              <a:t>Field is locked</a:t>
            </a:r>
          </a:p>
        </p:txBody>
      </p:sp>
      <p:grpSp>
        <p:nvGrpSpPr>
          <p:cNvPr id="42" name="Group 41">
            <a:extLst>
              <a:ext uri="{FF2B5EF4-FFF2-40B4-BE49-F238E27FC236}">
                <a16:creationId xmlns:a16="http://schemas.microsoft.com/office/drawing/2014/main" id="{7676784B-7F65-426C-8B58-D46E8C1327CF}"/>
              </a:ext>
            </a:extLst>
          </p:cNvPr>
          <p:cNvGrpSpPr/>
          <p:nvPr/>
        </p:nvGrpSpPr>
        <p:grpSpPr>
          <a:xfrm>
            <a:off x="2781300" y="4590004"/>
            <a:ext cx="1422400" cy="685800"/>
            <a:chOff x="1828800" y="4762500"/>
            <a:chExt cx="1422400" cy="685800"/>
          </a:xfrm>
        </p:grpSpPr>
        <p:sp>
          <p:nvSpPr>
            <p:cNvPr id="35" name="Rectangle: Rounded Corners 34">
              <a:extLst>
                <a:ext uri="{FF2B5EF4-FFF2-40B4-BE49-F238E27FC236}">
                  <a16:creationId xmlns:a16="http://schemas.microsoft.com/office/drawing/2014/main" id="{A8B6087A-15AB-4B7B-AC29-DDC4EEE15DF6}"/>
                </a:ext>
              </a:extLst>
            </p:cNvPr>
            <p:cNvSpPr/>
            <p:nvPr/>
          </p:nvSpPr>
          <p:spPr>
            <a:xfrm>
              <a:off x="1828800" y="4762500"/>
              <a:ext cx="1422400" cy="685800"/>
            </a:xfrm>
            <a:prstGeom prst="roundRect">
              <a:avLst>
                <a:gd name="adj" fmla="val 11111"/>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2400" dirty="0"/>
                <a:t>Tab</a:t>
              </a:r>
            </a:p>
          </p:txBody>
        </p:sp>
        <p:cxnSp>
          <p:nvCxnSpPr>
            <p:cNvPr id="37" name="Straight Arrow Connector 36">
              <a:extLst>
                <a:ext uri="{FF2B5EF4-FFF2-40B4-BE49-F238E27FC236}">
                  <a16:creationId xmlns:a16="http://schemas.microsoft.com/office/drawing/2014/main" id="{2B5D71D1-21D3-4A23-9633-48F4A7F5E4B1}"/>
                </a:ext>
              </a:extLst>
            </p:cNvPr>
            <p:cNvCxnSpPr/>
            <p:nvPr/>
          </p:nvCxnSpPr>
          <p:spPr>
            <a:xfrm>
              <a:off x="2679700" y="5048250"/>
              <a:ext cx="393700" cy="0"/>
            </a:xfrm>
            <a:prstGeom prst="straightConnector1">
              <a:avLst/>
            </a:prstGeom>
            <a:ln w="19050" cap="rnd">
              <a:solidFill>
                <a:schemeClr val="bg1"/>
              </a:solidFill>
              <a:prstDash val="solid"/>
              <a:headEnd type="none"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F04E1F-C91B-4943-8B1B-94E88DBBF970}"/>
                </a:ext>
              </a:extLst>
            </p:cNvPr>
            <p:cNvCxnSpPr>
              <a:cxnSpLocks/>
            </p:cNvCxnSpPr>
            <p:nvPr/>
          </p:nvCxnSpPr>
          <p:spPr>
            <a:xfrm flipH="1">
              <a:off x="2679700" y="5200650"/>
              <a:ext cx="393700" cy="0"/>
            </a:xfrm>
            <a:prstGeom prst="straightConnector1">
              <a:avLst/>
            </a:prstGeom>
            <a:ln w="19050" cap="rnd">
              <a:solidFill>
                <a:schemeClr val="bg1"/>
              </a:solidFill>
              <a:prstDash val="solid"/>
              <a:headEnd type="none"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FD1C60-9251-4E07-8078-DF207E93D27B}"/>
                </a:ext>
              </a:extLst>
            </p:cNvPr>
            <p:cNvCxnSpPr/>
            <p:nvPr/>
          </p:nvCxnSpPr>
          <p:spPr>
            <a:xfrm>
              <a:off x="3073400" y="4976017"/>
              <a:ext cx="0" cy="137160"/>
            </a:xfrm>
            <a:prstGeom prst="line">
              <a:avLst/>
            </a:prstGeom>
            <a:ln w="19050" cap="rnd">
              <a:solidFill>
                <a:schemeClr val="bg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DECF20B-FCE1-4150-BD87-9087DDCBCB03}"/>
                </a:ext>
              </a:extLst>
            </p:cNvPr>
            <p:cNvCxnSpPr/>
            <p:nvPr/>
          </p:nvCxnSpPr>
          <p:spPr>
            <a:xfrm>
              <a:off x="2668587" y="5132070"/>
              <a:ext cx="0" cy="137160"/>
            </a:xfrm>
            <a:prstGeom prst="line">
              <a:avLst/>
            </a:prstGeom>
            <a:ln w="19050" cap="rnd">
              <a:solidFill>
                <a:schemeClr val="bg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pic>
        <p:nvPicPr>
          <p:cNvPr id="44" name="Graphic 43" descr="Cursor with solid fill">
            <a:extLst>
              <a:ext uri="{FF2B5EF4-FFF2-40B4-BE49-F238E27FC236}">
                <a16:creationId xmlns:a16="http://schemas.microsoft.com/office/drawing/2014/main" id="{894EFEAA-09E7-4842-BC07-495FB5BEB9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6400" y="4475704"/>
            <a:ext cx="914400" cy="914400"/>
          </a:xfrm>
          <a:prstGeom prst="rect">
            <a:avLst/>
          </a:prstGeom>
        </p:spPr>
      </p:pic>
      <p:sp>
        <p:nvSpPr>
          <p:cNvPr id="45" name="TextBox 44">
            <a:extLst>
              <a:ext uri="{FF2B5EF4-FFF2-40B4-BE49-F238E27FC236}">
                <a16:creationId xmlns:a16="http://schemas.microsoft.com/office/drawing/2014/main" id="{3880A4BF-9D8F-4705-B676-7B148566BD79}"/>
              </a:ext>
            </a:extLst>
          </p:cNvPr>
          <p:cNvSpPr txBox="1"/>
          <p:nvPr/>
        </p:nvSpPr>
        <p:spPr>
          <a:xfrm>
            <a:off x="4286339" y="4702071"/>
            <a:ext cx="3619321" cy="461665"/>
          </a:xfrm>
          <a:prstGeom prst="rect">
            <a:avLst/>
          </a:prstGeom>
          <a:noFill/>
        </p:spPr>
        <p:txBody>
          <a:bodyPr wrap="square" rtlCol="0">
            <a:spAutoFit/>
          </a:bodyPr>
          <a:lstStyle/>
          <a:p>
            <a:pPr algn="l">
              <a:buClr>
                <a:srgbClr val="008CCF"/>
              </a:buClr>
            </a:pPr>
            <a:r>
              <a:rPr lang="en-US" sz="2400" dirty="0"/>
              <a:t>= move between fields</a:t>
            </a:r>
          </a:p>
        </p:txBody>
      </p:sp>
      <p:sp>
        <p:nvSpPr>
          <p:cNvPr id="46" name="TextBox 45">
            <a:extLst>
              <a:ext uri="{FF2B5EF4-FFF2-40B4-BE49-F238E27FC236}">
                <a16:creationId xmlns:a16="http://schemas.microsoft.com/office/drawing/2014/main" id="{D6C0D983-DFF6-4ED6-8056-83F73E6D045E}"/>
              </a:ext>
            </a:extLst>
          </p:cNvPr>
          <p:cNvSpPr txBox="1"/>
          <p:nvPr/>
        </p:nvSpPr>
        <p:spPr>
          <a:xfrm>
            <a:off x="1651000" y="5448300"/>
            <a:ext cx="8445500" cy="461665"/>
          </a:xfrm>
          <a:prstGeom prst="rect">
            <a:avLst/>
          </a:prstGeom>
          <a:noFill/>
        </p:spPr>
        <p:txBody>
          <a:bodyPr wrap="square" rtlCol="0">
            <a:spAutoFit/>
          </a:bodyPr>
          <a:lstStyle/>
          <a:p>
            <a:pPr algn="l">
              <a:buClr>
                <a:srgbClr val="008CCF"/>
              </a:buClr>
            </a:pPr>
            <a:r>
              <a:rPr lang="en-US" sz="2400" dirty="0"/>
              <a:t>Filter on section: view a specific section of the form</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spd="slow" p14:dur="2000" advTm="43056"/>
    </mc:Choice>
    <mc:Fallback xmlns="">
      <p:transition spd="slow" advTm="430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fade">
                                      <p:cBhvr>
                                        <p:cTn id="12" dur="5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animEffect transition="in" filter="fade">
                                      <p:cBhvr>
                                        <p:cTn id="17" dur="500"/>
                                        <p:tgtEl>
                                          <p:spTgt spid="2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xEl>
                                              <p:pRg st="2" end="2"/>
                                            </p:txEl>
                                          </p:spTgt>
                                        </p:tgtEl>
                                        <p:attrNameLst>
                                          <p:attrName>style.visibility</p:attrName>
                                        </p:attrNameLst>
                                      </p:cBhvr>
                                      <p:to>
                                        <p:strVal val="visible"/>
                                      </p:to>
                                    </p:set>
                                    <p:animEffect transition="in" filter="fade">
                                      <p:cBhvr>
                                        <p:cTn id="22" dur="500"/>
                                        <p:tgtEl>
                                          <p:spTgt spid="2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fade">
                                      <p:cBhvr>
                                        <p:cTn id="27" dur="500"/>
                                        <p:tgtEl>
                                          <p:spTgt spid="2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uiExpand="1" build="p"/>
      <p:bldP spid="26" grpId="0" animBg="1"/>
      <p:bldP spid="27" grpId="0" animBg="1"/>
      <p:bldP spid="28" grpId="0" animBg="1"/>
      <p:bldP spid="29" grpId="0" animBg="1"/>
      <p:bldP spid="30" grpId="0"/>
      <p:bldP spid="31" grpId="0"/>
      <p:bldP spid="32" grpId="0"/>
      <p:bldP spid="33" grpId="0"/>
      <p:bldP spid="34" grpId="0"/>
      <p:bldP spid="45"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4338">
        <p:fade/>
      </p:transition>
    </mc:Choice>
    <mc:Fallback xmlns="">
      <p:transition spd="slow" advClick="0" advTm="14338">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8C80E62-99A4-4571-B1C6-F591F09A7ED8}"/>
  <p:tag name="ISPRING_RESOURCE_FOLDER" val="C:\Users\alita\Documents\0. Clientes LOCAL\DHIS2\Fundamentals\2.0\Data Capture and validation\M2\2.2.1 Entering data in the Data Entry app - part 1\"/>
  <p:tag name="ISPRING_PRESENTATION_PATH" val="C:\Users\alita\Documents\0. Clientes LOCAL\DHIS2\Fundamentals\2.0\Data Capture and validation\M2\2.2.1 Entering data in the Data Entry app - part 1.pptx"/>
  <p:tag name="ISPRING_SCREEN_RECS_UPDATED" val="C:\Users\alita\Documents\0. Clientes LOCAL\DHIS2\Fundamentals\2.0\Data Capture and validation\M2\2.2.1 Entering data in the Data Entry app - part 1\"/>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68"/>
  <p:tag name="ISPRING_PLAYERS_CUSTOMIZATION_2" val="UEsDBBQAAgAIAJJqV1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JqV1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JqV1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Sald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JqV1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SaldUjnP2+moAAADlAAAAHAAAAG5vbmUvaHRtbF9za2luX3NldHRpbmdzLmpzb26r5lIAAqUcJQUrhWowG8xPKi0pyc/TS87PK0nNK9HLyy/KTQSrUVJ2AwMlHZyK88tSiwgoTUtMTkUx1NTIwskFp0qEiSZO5i7OlsjqChLTU/WSEpOz04vyS/NSIMqcXV0MXYyVwKpquWoBUEsDBBQAAgAIAJJqV1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Tald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NqV1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2p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Tald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k2p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JNqV1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JRqV1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lGpX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Uald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JRqV1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lGpX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lGpX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JRqV1S8fTX3SgAAAEkAAAAfAAAAdmlkZW9sZWN0dXJlL2xvY2FsX3NldHRpbmdzLnhtbLOxr8jNUShLLSrOzM+zVTLUM1BSSM1Lzk/JzEu3VQoNcdO1UFIoLknMS0nMyc9LtVXKy1dSsLfjssnJT07MCU4tKQEqLNa34wIAUEsBAgAAFAACAAgAkmpXVDIbuiL5AwAA4A4AABgAAAAAAAAAAQAAAAAAAAAAAG5vbmUvY29tbW9uX21lc3NhZ2VzLmxuZ1BLAQIAABQAAgAIAJJqV1QVHmAbowAAAH8BAAApAAAAAAAAAAEAAAAAAC8EAABub25lL3BsYXliYWNrX2FuZF9uYXZpZ2F0aW9uX3NldHRpbmdzLnhtbFBLAQIAABQAAgAIAJJqV1QfVIpqMAMAAMcOAAAiAAAAAAAAAAEAAAAAABkFAABub25lL2ZsYXNoX3B1Ymxpc2hpbmdfc2V0dGluZ3MueG1sUEsBAgAAFAACAAgAkmpXVHFXlJ0VAQAA0QIAABwAAAAAAAAAAQAAAAAAiQgAAG5vbmUvZmxhc2hfc2tpbl9zZXR0aW5ncy54bWxQSwECAAAUAAIACACSaldU15twlisDAABvDgAAIQAAAAAAAAABAAAAAADYCQAAbm9uZS9odG1sX3B1Ymxpc2hpbmdfc2V0dGluZ3MueG1sUEsBAgAAFAACAAgAkmpXVI5z9vpqAAAA5QAAABwAAAAAAAAAAQAAAAAAQg0AAG5vbmUvaHRtbF9za2luX3NldHRpbmdzLmpzb25QSwECAAAUAAIACACSaldUvH0190oAAABJAAAAFwAAAAAAAAABAAAAAADmDQAAbm9uZS9sb2NhbF9zZXR0aW5ncy54bWxQSwECAAAUAAIACACWYJBT7gPNTEkDAADjCQAAFAAAAAAAAAABAAAAAABlDgAAdW5pdmVyc2FsL3BsYXllci54bWxQSwECAAAUAAIACACTaldUBqKuqXIGAAAmGQAAHQAAAAAAAAABAAAAAADgEQAAdW5pdmVyc2FsL2NvbW1vbl9tZXNzYWdlcy5sbmdQSwECAAAUAAIACACTaldUFR5gG6MAAAB/AQAALgAAAAAAAAABAAAAAACNGAAAdW5pdmVyc2FsL3BsYXliYWNrX2FuZF9uYXZpZ2F0aW9uX3NldHRpbmdzLnhtbFBLAQIAABQAAgAIAJNqV1Sc/60FUgQAANwVAAAnAAAAAAAAAAEAAAAAAHwZAAB1bml2ZXJzYWwvZmxhc2hfcHVibGlzaGluZ19zZXR0aW5ncy54bWxQSwECAAAUAAIACACTaldUjZ7vv38DAADhDAAAIQAAAAAAAAABAAAAAAATHgAAdW5pdmVyc2FsL2ZsYXNoX3NraW5fc2V0dGluZ3MueG1sUEsBAgAAFAACAAgAk2pXVFfRmmdMBAAAZhUAACYAAAAAAAAAAQAAAAAA0SEAAHVuaXZlcnNhbC9odG1sX3B1Ymxpc2hpbmdfc2V0dGluZ3MueG1sUEsBAgAAFAACAAgAk2pX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lGpXVPaxDkKjBQAApRUAACAAAAAAAAAAAQAAAAAAzjoAAHZpZGVvbGVjdHVyZS9jb21tb25fbWVzc2FnZXMubG5nUEsBAgAAFAACAAgAlGpXVBUeYBujAAAAfwEAADEAAAAAAAAAAQAAAAAAr0AAAHZpZGVvbGVjdHVyZS9wbGF5YmFja19hbmRfbmF2aWdhdGlvbl9zZXR0aW5ncy54bWxQSwECAAAUAAIACACUaldUp4ruNgwFAADlGQAAKgAAAAAAAAABAAAAAAChQQAAdmlkZW9sZWN0dXJlL2ZsYXNoX3B1Ymxpc2hpbmdfc2V0dGluZ3MueG1sUEsBAgAAFAACAAgAlGpXVI92Vf5vAgAAhwgAACQAAAAAAAAAAQAAAAAA9UYAAHZpZGVvbGVjdHVyZS9mbGFzaF9za2luX3NldHRpbmdzLnhtbFBLAQIAABQAAgAIAJRqV1R8n4QKAgUAAF0ZAAApAAAAAAAAAAEAAAAAAKZJAAB2aWRlb2xlY3R1cmUvaHRtbF9wdWJsaXNoaW5nX3NldHRpbmdzLnhtbFBLAQIAABQAAgAIAJRqV1STaEB+hwEAANkEAAAkAAAAAAAAAAEAAAAAAO9OAAB2aWRlb2xlY3R1cmUvaHRtbF9za2luX3NldHRpbmdzLmpzb25QSwECAAAUAAIACACUaldUvH0190oAAABJAAAAHwAAAAAAAAABAAAAAAC4UAAAdmlkZW9sZWN0dXJlL2xvY2FsX3NldHRpbmdzLnhtbFBLBQYAAAAAFwAXABsHAAA/UQAAAAA="/>
  <p:tag name="ISPRING_PRESENTATION_INFO_2" val="&lt;?xml version=&quot;1.0&quot; encoding=&quot;UTF-8&quot; standalone=&quot;no&quot; ?&gt;&#10;&lt;presentation2&gt;&#10;&#10;  &lt;slides&gt;&#10;    &lt;slide id=&quot;{32E790AF-D094-4ADD-A16B-AE8C2787F678}&quot; pptId=&quot;299&quot;/&gt;&#10;    &lt;slide id=&quot;{DF95F7B6-41CB-43BB-B8C5-4F538E552580}&quot; pptId=&quot;300&quot;/&gt;&#10;    &lt;slide id=&quot;{6F2F5030-06BB-477B-8535-EDF19FEA5498}&quot; pptId=&quot;301&quot;/&gt;&#10;    &lt;slide id=&quot;{25D481AE-F569-46FA-9EE7-7F3A79B8D4FA}&quot; pptId=&quot;302&quot;/&gt;&#10;    &lt;slide id=&quot;{7B013AF6-CCBE-44DC-BB2A-744CF7633ABC}&quot; pptId=&quot;303&quot;/&gt;&#10;    &lt;slide id=&quot;{6B7D3F2B-DC37-4025-919E-F109CC455283}&quot; pptId=&quot;272&quot;/&gt;&#10;  &lt;/slides&gt;&#10;&#10;  &lt;narration&gt;&#10;    &lt;audioTracks&gt;&#10;      &lt;audioTrack muted=&quot;false&quot; name=&quot;intro&quot; resource=&quot;4bf78505&quot; slideId=&quot;{32E790AF-D094-4ADD-A16B-AE8C2787F678}&quot; startTime=&quot;0&quot; stepIndex=&quot;0&quot; volume=&quot;1&quot;&gt;&#10;        &lt;audio channels=&quot;2&quot; format=&quot;fltp&quot; sampleRate=&quot;44100&quot;/&gt;&#10;      &lt;/audioTrack&gt;&#10;      &lt;audioTrack muted=&quot;false&quot; name=&quot;Text-to-speech clip — Audio  1&quot; resource=&quot;56e46cf6&quot; slideId=&quot;{DF95F7B6-41CB-43BB-B8C5-4F538E552580}&quot; startTime=&quot;0&quot; stepIndex=&quot;0&quot; volume=&quot;1&quot;&gt;&#10;        &lt;audio channels=&quot;2&quot; format=&quot;fltp&quot; sampleRate=&quot;48000&quot;/&gt;&#10;      &lt;/audioTrack&gt;&#10;      &lt;audioTrack muted=&quot;false&quot; name=&quot;Text-to-speech clip — Audio  2&quot; resource=&quot;ea15e703&quot; slideId=&quot;{6F2F5030-06BB-477B-8535-EDF19FEA5498}&quot; startTime=&quot;0&quot; stepIndex=&quot;0&quot; volume=&quot;1&quot;&gt;&#10;        &lt;audio channels=&quot;2&quot; format=&quot;fltp&quot; sampleRate=&quot;48000&quot;/&gt;&#10;      &lt;/audioTrack&gt;&#10;      &lt;audioTrack muted=&quot;false&quot; name=&quot;2.2.1_Slide_5_V2&quot; resource=&quot;e043ce97&quot; slideId=&quot;{7B013AF6-CCBE-44DC-BB2A-744CF7633ABC}&quot; startTime=&quot;0&quot; stepIndex=&quot;0&quot; volume=&quot;1&quot;&gt;&#10;        &lt;audio channels=&quot;2&quot; format=&quot;fltp&quot; sampleRate=&quot;48000&quot;/&gt;&#10;      &lt;/audioTrack&gt;&#10;      &lt;audioTrack muted=&quot;false&quot; name=&quot;outro&quot; resource=&quot;9589478f&quot; slideId=&quot;{6B7D3F2B-DC37-4025-919E-F109CC455283}&quot; startTime=&quot;0&quot; stepIndex=&quot;0&quot; volume=&quot;1&quot;&gt;&#10;        &lt;audio channels=&quot;2&quot; format=&quot;fltp&quot; sampleRate=&quot;441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ULTRA_SCORM_COURCE_TITLE" val="Module 2 -  Subsection 2 - Data Entry app -  The basics [Part 1 of 3]"/>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3] One of the key features of DHIS2 is data collection. Getting data into DHIS2 is a critical step toward being able to use it for data analysis and decision making. But how can you enter data into a DHIS2 system? In this video, you’ll look at the basics of Data Entry in DHIS2. You’ll start by identifying how to access the Data Entry app then you’ll set up the app to allow you to enter data into a specific data set.\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1 Data Entry app - The basics&quot;,&quot;onlineDestinationFolderId&quot;:&quot;84e46f70-50c8-11ec-84b8-0ea235bea1bf&quot;,&quot;onlineDestinationUrl&quot;:&quot;dhis2-academy.ispring.com&quot;}}"/>
  <p:tag name="ISPRING_SCORM_RATE_QUIZZES" val="0"/>
  <p:tag name="ISPRING_PRESENTATION_TITLE" val="Module 2 -  Subsection 2 - Data Entry app -  The basics [Part 1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32E790AF-D094-4ADD-A16B-AE8C2787F678}"/>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GENSWF_ADVANCE_TIME" val="8.453"/>
  <p:tag name="ISPRING_CUSTOM_TIMING_USED" val="1"/>
  <p:tag name="GENSWF_SLIDE_UID" val="{6B416CEB-4405-45DD-9A8C-97C192865DBF}:300"/>
  <p:tag name="TIMING" val="|1.949|2.643"/>
  <p:tag name="ISPRING_SLIDE_ID_2" val="{DF95F7B6-41CB-43BB-B8C5-4F538E552580}"/>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85F9721-F7F2-4E3D-8132-DCAB1ACF7DB4}:301"/>
  <p:tag name="GENSWF_ADVANCE_TIME" val="17.555"/>
  <p:tag name="TIMING" val="|1.683|0.784|6.441|3.63"/>
  <p:tag name="ISPRING_SLIDE_ID_2" val="{6F2F5030-06BB-477B-8535-EDF19FEA549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4264B47-A648-4A0E-9E44-342AEB3EB490}:302"/>
  <p:tag name="GENSWF_ADVANCE_TIME" val="318.000"/>
  <p:tag name="ISPRING_SLIDE_ID_2" val="{25D481AE-F569-46FA-9EE7-7F3A79B8D4FA}"/>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GENSWF_ADVANCE_TIME" val="43.056"/>
  <p:tag name="ISPRING_SLIDE_ID_2" val="{7B013AF6-CCBE-44DC-BB2A-744CF7633ABC}"/>
  <p:tag name="TIMING" val="|2.773|2.97|2.748|2.279|1.382|2.416|1.078|1.42|1.597|1.95|2.207|2.966|1.91|1.725|2.163|0.863|0.807|4.96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4.338"/>
  <p:tag name="ISPRING_SLIDE_ID_2" val="{6B7D3F2B-DC37-4025-919E-F109CC45528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8380</TotalTime>
  <Words>1161</Words>
  <Application>Microsoft Macintosh PowerPoint</Application>
  <PresentationFormat>Widescreen</PresentationFormat>
  <Paragraphs>80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Data collection in DHIS2</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  Subsection 2 - Data Entry app -  The basics [Part 1 of 3]</dc:title>
  <dc:subject>elearning</dc:subject>
  <dc:creator>Alejandra Avila</dc:creator>
  <cp:lastModifiedBy>Simona Sekerova</cp:lastModifiedBy>
  <cp:revision>419</cp:revision>
  <dcterms:created xsi:type="dcterms:W3CDTF">2021-02-03T12:41:27Z</dcterms:created>
  <dcterms:modified xsi:type="dcterms:W3CDTF">2023-09-13T06:31:21Z</dcterms:modified>
</cp:coreProperties>
</file>